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85" r:id="rId2"/>
  </p:sldMasterIdLst>
  <p:notesMasterIdLst>
    <p:notesMasterId r:id="rId28"/>
  </p:notesMasterIdLst>
  <p:sldIdLst>
    <p:sldId id="256" r:id="rId3"/>
    <p:sldId id="359" r:id="rId4"/>
    <p:sldId id="276" r:id="rId5"/>
    <p:sldId id="266" r:id="rId6"/>
    <p:sldId id="267" r:id="rId7"/>
    <p:sldId id="305" r:id="rId8"/>
    <p:sldId id="281" r:id="rId9"/>
    <p:sldId id="302" r:id="rId10"/>
    <p:sldId id="277" r:id="rId11"/>
    <p:sldId id="275" r:id="rId12"/>
    <p:sldId id="270" r:id="rId13"/>
    <p:sldId id="279" r:id="rId14"/>
    <p:sldId id="345" r:id="rId15"/>
    <p:sldId id="351" r:id="rId16"/>
    <p:sldId id="357" r:id="rId17"/>
    <p:sldId id="349" r:id="rId18"/>
    <p:sldId id="353" r:id="rId19"/>
    <p:sldId id="273" r:id="rId20"/>
    <p:sldId id="286" r:id="rId21"/>
    <p:sldId id="356" r:id="rId22"/>
    <p:sldId id="346" r:id="rId23"/>
    <p:sldId id="354" r:id="rId24"/>
    <p:sldId id="355" r:id="rId25"/>
    <p:sldId id="288" r:id="rId26"/>
    <p:sldId id="325" r:id="rId27"/>
  </p:sldIdLst>
  <p:sldSz cx="9144000" cy="5143500" type="screen16x9"/>
  <p:notesSz cx="6858000" cy="9144000"/>
  <p:embeddedFontLst>
    <p:embeddedFont>
      <p:font typeface="Perpetua" panose="02020502060401020303" pitchFamily="18" charset="0"/>
      <p:regular r:id="rId29"/>
      <p:bold r:id="rId30"/>
      <p:italic r:id="rId31"/>
      <p:bold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5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1D4A2"/>
    <a:srgbClr val="EAE1A9"/>
    <a:srgbClr val="84E8BA"/>
    <a:srgbClr val="7EEF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/>
    <p:restoredTop sz="54251" autoAdjust="0"/>
  </p:normalViewPr>
  <p:slideViewPr>
    <p:cSldViewPr snapToGrid="0">
      <p:cViewPr varScale="1">
        <p:scale>
          <a:sx n="48" d="100"/>
          <a:sy n="48" d="100"/>
        </p:scale>
        <p:origin x="1800" y="28"/>
      </p:cViewPr>
      <p:guideLst>
        <p:guide orient="horz" pos="15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aim of this project is to analyze case volume for call center.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i</a:t>
            </a:r>
            <a:r>
              <a:rPr lang="en-US" dirty="0"/>
              <a:t> will not go explain each table in detail.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Basically, this slide is to show you that, 4 tables have been created after data preparation process, 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We have also defined primary &amp; foreign keys and relate these keys to the tables, this allows us extract data we needed from the database.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These 4 tables were imported to SQL Server Management Studio (SSMS) for our data analysis.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Next moving on to section 4.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A database has been created for the dataset, </a:t>
            </a:r>
            <a:r>
              <a:rPr lang="en-US" dirty="0" err="1"/>
              <a:t>customer_case</a:t>
            </a:r>
            <a:endParaRPr lang="en-US" dirty="0"/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Added constraints for the tables.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The dataset shows that majority of the subscribers are on yearly subscription plan while 30 % of the total subscribers are on monthly subscription plan.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Yearly subscription fee is cheaper, this could be the reason why it is more popular.</a:t>
            </a:r>
          </a:p>
        </p:txBody>
      </p:sp>
    </p:spTree>
    <p:extLst>
      <p:ext uri="{BB962C8B-B14F-4D97-AF65-F5344CB8AC3E}">
        <p14:creationId xmlns:p14="http://schemas.microsoft.com/office/powerpoint/2010/main" val="40923872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The dataset shows that 54% of the total subscribers are aged between 41-60 years old.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Fall in the age group between 41-60 years old.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There are more male subscribers than female.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The line chart shows total case volume for year 2018, 2019 and 2020.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It is a clear upward trend from 2018 to 2020.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Case volume increased by 35% in 2019 and 46% increased in 2020. 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Lets take a look at the monthly volume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This presentation is divided into 5 parts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 will start with high level introduction to the business, then briefly touch on data preparation using power query and ER diagram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 will share more business insights and findings in section 4 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And in the last section, I will summarize a few key points to end the presentation.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So let’s get started.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98017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8036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An alternative platform can be created for customer to seek support instantly, chatbot is available 24/7, and can respond to customer instantly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 am talking about building an AI virtual assistant, it is a chatbot.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Leverage on the IA technology, build AI chatbot to assist call center to automate repetitive tasks, common requests.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Benefits, make customer service available 24/7, support customers around the clock, can respond to customer instantly, reduce manpower, improve workflows and productivity, enhance customer experience.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Service team can focus on solving complex problems that required human attention.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Char char="-"/>
              <a:tabLst/>
              <a:defRPr/>
            </a:pPr>
            <a:r>
              <a:rPr lang="en-US" dirty="0">
                <a:sym typeface="+mn-ea"/>
              </a:rPr>
              <a:t>Improve the user experience to get more sign-ups</a:t>
            </a:r>
            <a:endParaRPr lang="en-US" dirty="0"/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Char char="-"/>
              <a:tabLst/>
              <a:defRPr/>
            </a:pPr>
            <a:r>
              <a:rPr lang="en-US" dirty="0"/>
              <a:t>Automate the signup process. Customers can signup without talking to the call center. This creates a great customer </a:t>
            </a:r>
            <a:r>
              <a:rPr lang="en-US" dirty="0" err="1"/>
              <a:t>experience,get</a:t>
            </a:r>
            <a:r>
              <a:rPr lang="en-US" dirty="0"/>
              <a:t> an instant online subscription account created, as and when they are browsing the company site.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Char char="-"/>
              <a:tabLst/>
              <a:defRPr/>
            </a:pPr>
            <a:r>
              <a:rPr lang="en-US" dirty="0"/>
              <a:t>Adding signup form on the header or the footer of the company website can encourage customers to sign up as they browse the site.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Char char="-"/>
              <a:tabLst/>
              <a:defRPr/>
            </a:pPr>
            <a:r>
              <a:rPr lang="en-US" dirty="0"/>
              <a:t>Streamlining the signup process also means the company can sign on more customers in less time.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Char char="-"/>
              <a:tabLst/>
              <a:defRPr/>
            </a:pPr>
            <a:r>
              <a:rPr lang="en-US" dirty="0"/>
              <a:t>Adding a sign-up button on company’s social media channels. Let customer learn about the news, this is great opportunities to convert customers to subscribers. Social medias like </a:t>
            </a:r>
            <a:r>
              <a:rPr lang="en-US" dirty="0" err="1"/>
              <a:t>facebook</a:t>
            </a:r>
            <a:r>
              <a:rPr lang="en-US" dirty="0"/>
              <a:t>, Instagram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As a subscription-based business, automate subscription process, making signup simple, build a user-friendly self service </a:t>
            </a:r>
            <a:r>
              <a:rPr lang="en-US" dirty="0" err="1"/>
              <a:t>portalbuild</a:t>
            </a:r>
            <a:r>
              <a:rPr lang="en-US" dirty="0"/>
              <a:t> a better experience to new customers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dirty="0"/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FIN expert offers subscription based digital product for its customers and collect subscription fees from its subscribers.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/>
              <a:t>A subscription business model is a recurring revenue model in which customers pay a weekly, monthly, or yearly fee in exchange for your products or services. Customers can renew their subscription after a certain period of time. This model allows you to leverage your customer relationships to create a steady stream of income.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/>
              <a:t>In a subscription model, customers are charged on a recurring basis for a product or service. They choose how long and how often they want to receive each offer, and most subscriptions provide the option to renew or cancel at any time.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/>
              <a:t>When the contract is up, the customer has the option to renew or cancel their subscription.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ym typeface="+mn-ea"/>
              </a:rPr>
              <a:t>How to Build a Subscription Model:</a:t>
            </a: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ym typeface="+mn-ea"/>
              </a:rPr>
              <a:t>1. Figure out if your business would benefit from offering subscriptions.</a:t>
            </a: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ym typeface="+mn-ea"/>
              </a:rPr>
              <a:t>2. Establish a goal for your subscription-based business.</a:t>
            </a: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ym typeface="+mn-ea"/>
              </a:rPr>
              <a:t>3. Choose a subscription pricing strategy.</a:t>
            </a: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ym typeface="+mn-ea"/>
              </a:rPr>
              <a:t>4. Improve the user experience to get more sign-ups.</a:t>
            </a: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ym typeface="+mn-ea"/>
              </a:rPr>
              <a:t>5. Create a seamless onboarding experience.</a:t>
            </a: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ym typeface="+mn-ea"/>
              </a:rPr>
              <a:t>6. Make the billing process simple and easy</a:t>
            </a: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/>
              <a:t>Benefits of a Subscription Business Model</a:t>
            </a:r>
            <a:r>
              <a:rPr lang="en-US" dirty="0"/>
              <a:t>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/>
              <a:t>Subscription models are convenient for customers.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/>
              <a:t>Customers can discover new products.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/>
              <a:t>Businesses can accurately predict revenue.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/>
              <a:t>Subscriptions can attract more customers.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/>
              <a:t>Subscriptions decrease customer acquisition costs.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/>
              <a:t>Businesses build stronger relationships with their customers.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Removed unwanted index column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Did not remove any rows from the tables, rows with blank values, NA are all replaced with NULL. 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Duplicate rows found in table </a:t>
            </a:r>
            <a:r>
              <a:rPr lang="en-US" dirty="0" err="1"/>
              <a:t>product_info</a:t>
            </a:r>
            <a:endParaRPr lang="en-US" dirty="0"/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Performed data normalization, table was reorganized, and split into 2 normalized tables.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Also defined relationship between the 2 tables.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We are now moving to section 3, …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5293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5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2504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296" y="1200150"/>
            <a:ext cx="4032504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90"/>
            </a:lvl2pPr>
            <a:lvl3pPr marL="514350" indent="0">
              <a:buNone/>
              <a:defRPr sz="675"/>
            </a:lvl3pPr>
            <a:lvl4pPr marL="771525" indent="0">
              <a:buNone/>
              <a:defRPr sz="565"/>
            </a:lvl4pPr>
            <a:lvl5pPr marL="1028700" indent="0">
              <a:buNone/>
              <a:defRPr sz="565"/>
            </a:lvl5pPr>
            <a:lvl6pPr marL="1285875" indent="0">
              <a:buNone/>
              <a:defRPr sz="565"/>
            </a:lvl6pPr>
            <a:lvl7pPr marL="1543050" indent="0">
              <a:buNone/>
              <a:defRPr sz="565"/>
            </a:lvl7pPr>
            <a:lvl8pPr marL="1800225" indent="0">
              <a:buNone/>
              <a:defRPr sz="565"/>
            </a:lvl8pPr>
            <a:lvl9pPr marL="2057400" indent="0">
              <a:buNone/>
              <a:defRPr sz="56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90"/>
            </a:lvl2pPr>
            <a:lvl3pPr marL="514350" indent="0">
              <a:buNone/>
              <a:defRPr sz="675"/>
            </a:lvl3pPr>
            <a:lvl4pPr marL="771525" indent="0">
              <a:buNone/>
              <a:defRPr sz="565"/>
            </a:lvl4pPr>
            <a:lvl5pPr marL="1028700" indent="0">
              <a:buNone/>
              <a:defRPr sz="565"/>
            </a:lvl5pPr>
            <a:lvl6pPr marL="1285875" indent="0">
              <a:buNone/>
              <a:defRPr sz="565"/>
            </a:lvl6pPr>
            <a:lvl7pPr marL="1543050" indent="0">
              <a:buNone/>
              <a:defRPr sz="565"/>
            </a:lvl7pPr>
            <a:lvl8pPr marL="1800225" indent="0">
              <a:buNone/>
              <a:defRPr sz="565"/>
            </a:lvl8pPr>
            <a:lvl9pPr marL="2057400" indent="0">
              <a:buNone/>
              <a:defRPr sz="56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5293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5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2504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296" y="1200150"/>
            <a:ext cx="4032504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90"/>
            </a:lvl2pPr>
            <a:lvl3pPr marL="514350" indent="0">
              <a:buNone/>
              <a:defRPr sz="675"/>
            </a:lvl3pPr>
            <a:lvl4pPr marL="771525" indent="0">
              <a:buNone/>
              <a:defRPr sz="565"/>
            </a:lvl4pPr>
            <a:lvl5pPr marL="1028700" indent="0">
              <a:buNone/>
              <a:defRPr sz="565"/>
            </a:lvl5pPr>
            <a:lvl6pPr marL="1285875" indent="0">
              <a:buNone/>
              <a:defRPr sz="565"/>
            </a:lvl6pPr>
            <a:lvl7pPr marL="1543050" indent="0">
              <a:buNone/>
              <a:defRPr sz="565"/>
            </a:lvl7pPr>
            <a:lvl8pPr marL="1800225" indent="0">
              <a:buNone/>
              <a:defRPr sz="565"/>
            </a:lvl8pPr>
            <a:lvl9pPr marL="2057400" indent="0">
              <a:buNone/>
              <a:defRPr sz="56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90"/>
            </a:lvl2pPr>
            <a:lvl3pPr marL="514350" indent="0">
              <a:buNone/>
              <a:defRPr sz="675"/>
            </a:lvl3pPr>
            <a:lvl4pPr marL="771525" indent="0">
              <a:buNone/>
              <a:defRPr sz="565"/>
            </a:lvl4pPr>
            <a:lvl5pPr marL="1028700" indent="0">
              <a:buNone/>
              <a:defRPr sz="565"/>
            </a:lvl5pPr>
            <a:lvl6pPr marL="1285875" indent="0">
              <a:buNone/>
              <a:defRPr sz="565"/>
            </a:lvl6pPr>
            <a:lvl7pPr marL="1543050" indent="0">
              <a:buNone/>
              <a:defRPr sz="565"/>
            </a:lvl7pPr>
            <a:lvl8pPr marL="1800225" indent="0">
              <a:buNone/>
              <a:defRPr sz="565"/>
            </a:lvl8pPr>
            <a:lvl9pPr marL="2057400" indent="0">
              <a:buNone/>
              <a:defRPr sz="56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E0F28FA-A0FF-4778-BEE4-D616BFD88B81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1025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>
            <a:spLocks noGrp="1"/>
          </p:cNvSpPr>
          <p:nvPr>
            <p:ph type="dt" sz="half" idx="2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05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29" name="Footer Placeholder 1028"/>
          <p:cNvSpPr>
            <a:spLocks noGrp="1"/>
          </p:cNvSpPr>
          <p:nvPr>
            <p:ph type="ftr" sz="quarter" idx="3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05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0" name="Slide Number Placeholder 1029"/>
          <p:cNvSpPr>
            <a:spLocks noGrp="1"/>
          </p:cNvSpPr>
          <p:nvPr>
            <p:ph type="sldNum" sz="quarter" idx="4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050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</p:sldLayoutIdLst>
  <p:hf sldNum="0" hdr="0" ftr="0" dt="0"/>
  <p:txStyles>
    <p:titleStyle>
      <a:lvl1pPr marL="0" lvl="0" indent="0" algn="ctr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3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57175" lvl="0" indent="-257175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57530" lvl="1" indent="-213995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–"/>
        <a:defRPr sz="21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57250" lvl="2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200150" lvl="3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–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543050" lvl="4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lvl="5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228850" lvl="6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1750" lvl="7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14650" lvl="8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35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lvl="1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685800" lvl="2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028700" lvl="3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371600" lvl="4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1714500" lvl="5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057400" lvl="6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2400300" lvl="7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2743200" lvl="8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1025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>
            <a:spLocks noGrp="1"/>
          </p:cNvSpPr>
          <p:nvPr>
            <p:ph type="dt" sz="half" idx="2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05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29" name="Footer Placeholder 1028"/>
          <p:cNvSpPr>
            <a:spLocks noGrp="1"/>
          </p:cNvSpPr>
          <p:nvPr>
            <p:ph type="ftr" sz="quarter" idx="3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05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0" name="Slide Number Placeholder 1029"/>
          <p:cNvSpPr>
            <a:spLocks noGrp="1"/>
          </p:cNvSpPr>
          <p:nvPr>
            <p:ph type="sldNum" sz="quarter" idx="4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050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hf sldNum="0" hdr="0" ftr="0" dt="0"/>
  <p:txStyles>
    <p:titleStyle>
      <a:lvl1pPr marL="0" lvl="0" indent="0" algn="ctr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3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57175" lvl="0" indent="-257175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57530" lvl="1" indent="-213995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–"/>
        <a:defRPr sz="21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57250" lvl="2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200150" lvl="3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–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543050" lvl="4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lvl="5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228850" lvl="6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1750" lvl="7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14650" lvl="8" indent="-171450" algn="l" defTabSz="685800" eaLnBrk="1" fontAlgn="base" latinLnBrk="0" hangingPunct="1">
        <a:lnSpc>
          <a:spcPct val="100000"/>
        </a:lnSpc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35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lvl="1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685800" lvl="2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028700" lvl="3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371600" lvl="4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1714500" lvl="5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057400" lvl="6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2400300" lvl="7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2743200" lvl="8" indent="0" algn="l" defTabSz="6858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130810" y="596900"/>
            <a:ext cx="8867140" cy="4470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lt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53975" y="45085"/>
            <a:ext cx="9036685" cy="516890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rgbClr val="0E2557"/>
              </a:gs>
            </a:gsLst>
            <a:lin ang="2700000" scaled="0"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+mj-lt"/>
                <a:cs typeface="+mj-lt"/>
              </a:rPr>
              <a:t>Data Analysis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6202991" y="1338170"/>
            <a:ext cx="26547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 b="1" dirty="0">
                <a:latin typeface="Perpetua" panose="02020502060401020303" pitchFamily="18" charset="0"/>
                <a:cs typeface="Roboto" panose="020B0704020202020204" charset="0"/>
              </a:rPr>
              <a:t>Case Volume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41F4F0-6654-D44E-0A65-A2F70598ED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75" t="29040" r="39623" b="42308"/>
          <a:stretch/>
        </p:blipFill>
        <p:spPr>
          <a:xfrm>
            <a:off x="286267" y="819509"/>
            <a:ext cx="5776507" cy="379562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139065" y="711835"/>
            <a:ext cx="8867140" cy="4470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53975" y="45085"/>
            <a:ext cx="9036685" cy="516890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rgbClr val="0E2557"/>
              </a:gs>
            </a:gsLst>
            <a:lin ang="2700000" scaled="0"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ym typeface="+mn-ea"/>
              </a:rPr>
              <a:t>3. Entity Relationship Diagram (ERD)</a:t>
            </a:r>
            <a:endParaRPr lang="en-US" sz="2400" b="1"/>
          </a:p>
        </p:txBody>
      </p:sp>
      <p:grpSp>
        <p:nvGrpSpPr>
          <p:cNvPr id="16" name="Group 15"/>
          <p:cNvGrpSpPr/>
          <p:nvPr/>
        </p:nvGrpSpPr>
        <p:grpSpPr>
          <a:xfrm>
            <a:off x="1519555" y="880745"/>
            <a:ext cx="1742440" cy="1580515"/>
            <a:chOff x="1304" y="2538"/>
            <a:chExt cx="3157" cy="2991"/>
          </a:xfrm>
        </p:grpSpPr>
        <p:sp>
          <p:nvSpPr>
            <p:cNvPr id="14" name="Rectangles 13"/>
            <p:cNvSpPr/>
            <p:nvPr/>
          </p:nvSpPr>
          <p:spPr>
            <a:xfrm>
              <a:off x="1304" y="2538"/>
              <a:ext cx="3157" cy="747"/>
            </a:xfrm>
            <a:prstGeom prst="rect">
              <a:avLst/>
            </a:prstGeom>
            <a:ln w="12700" cmpd="sng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  <a:sym typeface="+mn-ea"/>
                </a:rPr>
                <a:t>Customer_case</a:t>
              </a:r>
            </a:p>
          </p:txBody>
        </p:sp>
        <p:sp>
          <p:nvSpPr>
            <p:cNvPr id="15" name="Rectangles 14"/>
            <p:cNvSpPr/>
            <p:nvPr/>
          </p:nvSpPr>
          <p:spPr>
            <a:xfrm>
              <a:off x="1304" y="3271"/>
              <a:ext cx="3157" cy="225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12700" cmpd="sng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110000"/>
                </a:lnSpc>
              </a:pPr>
              <a:r>
                <a:rPr lang="en-US" sz="1200" b="1">
                  <a:sym typeface="+mn-ea"/>
                </a:rPr>
                <a:t>case_id (PK)</a:t>
              </a:r>
              <a:endParaRPr lang="en-US" sz="1200" b="1"/>
            </a:p>
            <a:p>
              <a:pPr algn="l">
                <a:lnSpc>
                  <a:spcPct val="110000"/>
                </a:lnSpc>
              </a:pPr>
              <a:r>
                <a:rPr lang="en-US" sz="1200">
                  <a:sym typeface="+mn-ea"/>
                </a:rPr>
                <a:t>date_time</a:t>
              </a:r>
              <a:endParaRPr lang="en-US" sz="1200"/>
            </a:p>
            <a:p>
              <a:pPr algn="l">
                <a:lnSpc>
                  <a:spcPct val="110000"/>
                </a:lnSpc>
              </a:pPr>
              <a:r>
                <a:rPr lang="en-US" sz="1200">
                  <a:sym typeface="+mn-ea"/>
                </a:rPr>
                <a:t>channel</a:t>
              </a:r>
              <a:endParaRPr lang="en-US" sz="1200"/>
            </a:p>
            <a:p>
              <a:pPr algn="l">
                <a:lnSpc>
                  <a:spcPct val="110000"/>
                </a:lnSpc>
              </a:pPr>
              <a:r>
                <a:rPr lang="en-US" sz="1200">
                  <a:sym typeface="+mn-ea"/>
                </a:rPr>
                <a:t>reason</a:t>
              </a:r>
              <a:endParaRPr lang="en-US" sz="1200"/>
            </a:p>
            <a:p>
              <a:pPr algn="l">
                <a:lnSpc>
                  <a:spcPct val="110000"/>
                </a:lnSpc>
              </a:pPr>
              <a:r>
                <a:rPr lang="en-US" sz="1200" i="1">
                  <a:sym typeface="+mn-ea"/>
                </a:rPr>
                <a:t>customer_id (FK)</a:t>
              </a:r>
              <a:endParaRPr lang="en-US" sz="1200" i="1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519555" y="3429635"/>
            <a:ext cx="1565275" cy="1366520"/>
            <a:chOff x="1349" y="2728"/>
            <a:chExt cx="3157" cy="1884"/>
          </a:xfrm>
        </p:grpSpPr>
        <p:sp>
          <p:nvSpPr>
            <p:cNvPr id="18" name="Rectangles 17"/>
            <p:cNvSpPr/>
            <p:nvPr/>
          </p:nvSpPr>
          <p:spPr>
            <a:xfrm>
              <a:off x="1349" y="2728"/>
              <a:ext cx="3157" cy="528"/>
            </a:xfrm>
            <a:prstGeom prst="rect">
              <a:avLst/>
            </a:prstGeom>
            <a:solidFill>
              <a:srgbClr val="F1D4A2"/>
            </a:solidFill>
            <a:ln w="12700" cmpd="sng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  <a:sym typeface="+mn-ea"/>
                </a:rPr>
                <a:t>Customer_info</a:t>
              </a:r>
            </a:p>
          </p:txBody>
        </p:sp>
        <p:sp>
          <p:nvSpPr>
            <p:cNvPr id="19" name="Rectangles 18"/>
            <p:cNvSpPr/>
            <p:nvPr/>
          </p:nvSpPr>
          <p:spPr>
            <a:xfrm>
              <a:off x="1349" y="3256"/>
              <a:ext cx="3157" cy="135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12700" cmpd="sng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110000"/>
                </a:lnSpc>
              </a:pPr>
              <a:r>
                <a:rPr lang="en-US" sz="1200" b="1">
                  <a:sym typeface="+mn-ea"/>
                </a:rPr>
                <a:t>customer_id (PK)</a:t>
              </a:r>
              <a:endParaRPr lang="en-US" sz="1200" b="1"/>
            </a:p>
            <a:p>
              <a:pPr algn="l">
                <a:lnSpc>
                  <a:spcPct val="110000"/>
                </a:lnSpc>
              </a:pPr>
              <a:r>
                <a:rPr lang="en-US" sz="1200">
                  <a:sym typeface="+mn-ea"/>
                </a:rPr>
                <a:t>age</a:t>
              </a:r>
            </a:p>
            <a:p>
              <a:pPr algn="l">
                <a:lnSpc>
                  <a:spcPct val="110000"/>
                </a:lnSpc>
              </a:pPr>
              <a:r>
                <a:rPr lang="en-US" sz="1200"/>
                <a:t>gender</a:t>
              </a:r>
            </a:p>
            <a:p>
              <a:pPr algn="l">
                <a:lnSpc>
                  <a:spcPct val="110000"/>
                </a:lnSpc>
              </a:pPr>
              <a:endParaRPr lang="en-US" sz="120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194425" y="3434715"/>
            <a:ext cx="1739900" cy="1407160"/>
            <a:chOff x="1349" y="2728"/>
            <a:chExt cx="3157" cy="2395"/>
          </a:xfrm>
        </p:grpSpPr>
        <p:sp>
          <p:nvSpPr>
            <p:cNvPr id="21" name="Rectangles 20"/>
            <p:cNvSpPr/>
            <p:nvPr/>
          </p:nvSpPr>
          <p:spPr>
            <a:xfrm>
              <a:off x="1349" y="2728"/>
              <a:ext cx="3157" cy="528"/>
            </a:xfrm>
            <a:prstGeom prst="rect">
              <a:avLst/>
            </a:prstGeom>
            <a:solidFill>
              <a:srgbClr val="84E8BA"/>
            </a:solidFill>
            <a:ln w="12700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solidFill>
                    <a:schemeClr val="tx1"/>
                  </a:solidFill>
                  <a:sym typeface="+mn-ea"/>
                </a:rPr>
                <a:t>Product_info</a:t>
              </a:r>
              <a:endParaRPr lang="en-US" b="1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22" name="Rectangles 21"/>
            <p:cNvSpPr/>
            <p:nvPr/>
          </p:nvSpPr>
          <p:spPr>
            <a:xfrm>
              <a:off x="1349" y="3256"/>
              <a:ext cx="3157" cy="186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12700" cmpd="sng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10000"/>
                </a:lnSpc>
              </a:pPr>
              <a:r>
                <a:rPr lang="en-US" sz="1200" b="1"/>
                <a:t>product_id (PK)</a:t>
              </a:r>
            </a:p>
            <a:p>
              <a:pPr algn="just">
                <a:lnSpc>
                  <a:spcPct val="110000"/>
                </a:lnSpc>
              </a:pPr>
              <a:r>
                <a:rPr lang="en-US" sz="1200"/>
                <a:t>product_name</a:t>
              </a:r>
            </a:p>
            <a:p>
              <a:pPr algn="just">
                <a:lnSpc>
                  <a:spcPct val="110000"/>
                </a:lnSpc>
              </a:pPr>
              <a:r>
                <a:rPr lang="en-US" sz="1200"/>
                <a:t>billing_cycle</a:t>
              </a:r>
            </a:p>
            <a:p>
              <a:pPr algn="just">
                <a:lnSpc>
                  <a:spcPct val="110000"/>
                </a:lnSpc>
              </a:pPr>
              <a:r>
                <a:rPr lang="en-US" sz="1200"/>
                <a:t>price</a:t>
              </a:r>
            </a:p>
            <a:p>
              <a:pPr algn="just">
                <a:lnSpc>
                  <a:spcPct val="110000"/>
                </a:lnSpc>
              </a:pPr>
              <a:endParaRPr lang="en-US" sz="1200" i="1"/>
            </a:p>
          </p:txBody>
        </p:sp>
      </p:grpSp>
      <p:cxnSp>
        <p:nvCxnSpPr>
          <p:cNvPr id="28" name="Straight Connector 27"/>
          <p:cNvCxnSpPr/>
          <p:nvPr/>
        </p:nvCxnSpPr>
        <p:spPr>
          <a:xfrm>
            <a:off x="2225675" y="3341370"/>
            <a:ext cx="344170" cy="8890"/>
          </a:xfrm>
          <a:prstGeom prst="line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390775" y="2462530"/>
            <a:ext cx="113030" cy="146050"/>
          </a:xfrm>
          <a:prstGeom prst="line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249805" y="2470785"/>
            <a:ext cx="137160" cy="149860"/>
          </a:xfrm>
          <a:prstGeom prst="line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261995" y="1720215"/>
            <a:ext cx="253365" cy="145415"/>
          </a:xfrm>
          <a:prstGeom prst="line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3261360" y="1865630"/>
            <a:ext cx="254000" cy="127000"/>
          </a:xfrm>
          <a:prstGeom prst="line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3067050" y="3986530"/>
            <a:ext cx="206375" cy="136525"/>
          </a:xfrm>
          <a:prstGeom prst="line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3067050" y="3972560"/>
            <a:ext cx="3131820" cy="6350"/>
          </a:xfrm>
          <a:prstGeom prst="line">
            <a:avLst/>
          </a:prstGeom>
          <a:ln w="12700" cmpd="sng">
            <a:solidFill>
              <a:schemeClr val="tx2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3086100" y="3842385"/>
            <a:ext cx="219075" cy="152400"/>
          </a:xfrm>
          <a:prstGeom prst="line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 flipV="1">
            <a:off x="6036310" y="3842385"/>
            <a:ext cx="6985" cy="280670"/>
          </a:xfrm>
          <a:prstGeom prst="line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Diamond 39"/>
          <p:cNvSpPr/>
          <p:nvPr/>
        </p:nvSpPr>
        <p:spPr>
          <a:xfrm>
            <a:off x="3792855" y="3696335"/>
            <a:ext cx="1866265" cy="573405"/>
          </a:xfrm>
          <a:prstGeom prst="diamond">
            <a:avLst/>
          </a:prstGeom>
          <a:solidFill>
            <a:schemeClr val="bg2"/>
          </a:solidFill>
          <a:ln>
            <a:solidFill>
              <a:schemeClr val="tx2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/>
              <a:t>subscripted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6165215" y="859155"/>
            <a:ext cx="1823085" cy="1508760"/>
            <a:chOff x="1349" y="2827"/>
            <a:chExt cx="3157" cy="2528"/>
          </a:xfrm>
        </p:grpSpPr>
        <p:sp>
          <p:nvSpPr>
            <p:cNvPr id="46" name="Rectangles 45"/>
            <p:cNvSpPr/>
            <p:nvPr/>
          </p:nvSpPr>
          <p:spPr>
            <a:xfrm>
              <a:off x="1349" y="2827"/>
              <a:ext cx="3157" cy="698"/>
            </a:xfrm>
            <a:prstGeom prst="rect">
              <a:avLst/>
            </a:prstGeom>
            <a:solidFill>
              <a:srgbClr val="F1D4A2"/>
            </a:solidFill>
            <a:ln w="12700" cmpd="sng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  <a:sym typeface="+mn-ea"/>
                </a:rPr>
                <a:t>Customer_product</a:t>
              </a:r>
            </a:p>
          </p:txBody>
        </p:sp>
        <p:sp>
          <p:nvSpPr>
            <p:cNvPr id="47" name="Rectangles 46"/>
            <p:cNvSpPr/>
            <p:nvPr/>
          </p:nvSpPr>
          <p:spPr>
            <a:xfrm>
              <a:off x="1349" y="3397"/>
              <a:ext cx="3157" cy="195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12700" cmpd="sng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110000"/>
                </a:lnSpc>
              </a:pPr>
              <a:r>
                <a:rPr lang="en-US" sz="1200" b="1">
                  <a:sym typeface="+mn-ea"/>
                </a:rPr>
                <a:t>customer_id (PK)</a:t>
              </a:r>
              <a:endParaRPr lang="en-US" sz="1200" b="1"/>
            </a:p>
            <a:p>
              <a:pPr algn="l">
                <a:lnSpc>
                  <a:spcPct val="110000"/>
                </a:lnSpc>
              </a:pPr>
              <a:r>
                <a:rPr lang="en-US" sz="1200"/>
                <a:t>sign_up_date_time</a:t>
              </a:r>
            </a:p>
            <a:p>
              <a:pPr algn="l">
                <a:lnSpc>
                  <a:spcPct val="110000"/>
                </a:lnSpc>
              </a:pPr>
              <a:r>
                <a:rPr lang="en-US" sz="1200"/>
                <a:t>cancel_date_time</a:t>
              </a:r>
            </a:p>
            <a:p>
              <a:pPr algn="l">
                <a:lnSpc>
                  <a:spcPct val="110000"/>
                </a:lnSpc>
              </a:pPr>
              <a:r>
                <a:rPr lang="en-US" sz="1200"/>
                <a:t>product_id (FK)</a:t>
              </a:r>
            </a:p>
          </p:txBody>
        </p:sp>
      </p:grpSp>
      <p:cxnSp>
        <p:nvCxnSpPr>
          <p:cNvPr id="2" name="Straight Connector 1"/>
          <p:cNvCxnSpPr>
            <a:stCxn id="15" idx="3"/>
          </p:cNvCxnSpPr>
          <p:nvPr/>
        </p:nvCxnSpPr>
        <p:spPr>
          <a:xfrm flipV="1">
            <a:off x="3261995" y="1853565"/>
            <a:ext cx="2928620" cy="11430"/>
          </a:xfrm>
          <a:prstGeom prst="line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>
            <a:stCxn id="47" idx="2"/>
            <a:endCxn id="21" idx="0"/>
          </p:cNvCxnSpPr>
          <p:nvPr/>
        </p:nvCxnSpPr>
        <p:spPr>
          <a:xfrm flipH="1">
            <a:off x="7064375" y="2367915"/>
            <a:ext cx="12700" cy="1066800"/>
          </a:xfrm>
          <a:prstGeom prst="line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6020435" y="1720215"/>
            <a:ext cx="7620" cy="267970"/>
          </a:xfrm>
          <a:prstGeom prst="line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Diamond 43"/>
          <p:cNvSpPr/>
          <p:nvPr/>
        </p:nvSpPr>
        <p:spPr>
          <a:xfrm>
            <a:off x="4578985" y="1628140"/>
            <a:ext cx="916940" cy="427990"/>
          </a:xfrm>
          <a:prstGeom prst="diamond">
            <a:avLst/>
          </a:prstGeom>
          <a:solidFill>
            <a:schemeClr val="bg2"/>
          </a:solidFill>
          <a:ln>
            <a:solidFill>
              <a:schemeClr val="tx2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/>
              <a:t>has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956425" y="2375535"/>
            <a:ext cx="119380" cy="182245"/>
          </a:xfrm>
          <a:prstGeom prst="line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7067550" y="2375535"/>
            <a:ext cx="147955" cy="174625"/>
          </a:xfrm>
          <a:prstGeom prst="line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iamond 8"/>
          <p:cNvSpPr/>
          <p:nvPr/>
        </p:nvSpPr>
        <p:spPr>
          <a:xfrm>
            <a:off x="6612255" y="2687320"/>
            <a:ext cx="916940" cy="427990"/>
          </a:xfrm>
          <a:prstGeom prst="diamond">
            <a:avLst/>
          </a:prstGeom>
          <a:solidFill>
            <a:schemeClr val="bg2"/>
          </a:solidFill>
          <a:ln>
            <a:solidFill>
              <a:schemeClr val="tx2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/>
              <a:t>has</a:t>
            </a:r>
          </a:p>
        </p:txBody>
      </p:sp>
      <p:cxnSp>
        <p:nvCxnSpPr>
          <p:cNvPr id="10" name="Straight Connector 9"/>
          <p:cNvCxnSpPr>
            <a:stCxn id="15" idx="2"/>
          </p:cNvCxnSpPr>
          <p:nvPr/>
        </p:nvCxnSpPr>
        <p:spPr>
          <a:xfrm flipH="1">
            <a:off x="2386965" y="2461260"/>
            <a:ext cx="3810" cy="971550"/>
          </a:xfrm>
          <a:prstGeom prst="line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Diamond 36"/>
          <p:cNvSpPr/>
          <p:nvPr/>
        </p:nvSpPr>
        <p:spPr>
          <a:xfrm>
            <a:off x="1920240" y="2703830"/>
            <a:ext cx="937260" cy="387350"/>
          </a:xfrm>
          <a:prstGeom prst="diamond">
            <a:avLst/>
          </a:prstGeom>
          <a:solidFill>
            <a:schemeClr val="bg2"/>
          </a:solidFill>
          <a:ln>
            <a:solidFill>
              <a:schemeClr val="tx2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/>
              <a:t>has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884035" y="3332480"/>
            <a:ext cx="344170" cy="8890"/>
          </a:xfrm>
          <a:prstGeom prst="line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130810" y="596900"/>
            <a:ext cx="8867140" cy="4470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53975" y="45085"/>
            <a:ext cx="9036685" cy="516890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rgbClr val="0E2557"/>
              </a:gs>
            </a:gsLst>
            <a:lin ang="2700000" scaled="0"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CONTENTS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2356485" y="816610"/>
            <a:ext cx="5855970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sz="1600" b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 Brief Introduction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the Business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collection &amp; sources</a:t>
            </a:r>
          </a:p>
          <a:p>
            <a:pPr marL="457200" lvl="1" indent="0" algn="l">
              <a:buFont typeface="Arial" panose="020B0604020202020204" pitchFamily="34" charset="0"/>
              <a:buNone/>
            </a:pPr>
            <a:endParaRPr lang="en-US" sz="160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sz="1600" b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 Data Preparation using Power Query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Cleaning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Transformation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Normalization</a:t>
            </a:r>
          </a:p>
          <a:p>
            <a:pPr marL="342900" lvl="0" indent="-342900" algn="l">
              <a:buFont typeface="Arial" panose="020B0604020202020204" pitchFamily="34" charset="0"/>
              <a:buAutoNum type="arabicPeriod"/>
            </a:pPr>
            <a:endParaRPr lang="en-US" sz="1600" b="1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sz="1600" b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 Entity Relationship Diagram (ERD)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4.  Data Analysis using Structured Query Language (SQL)</a:t>
            </a: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sz="1600" b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 Summary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>
              <a:latin typeface="Roboto" panose="020B0704020202020204" charset="0"/>
              <a:cs typeface="Roboto" panose="020B0704020202020204" charset="0"/>
            </a:endParaRPr>
          </a:p>
          <a:p>
            <a:pPr marL="0" indent="0" algn="l">
              <a:buFont typeface="Arial" panose="020B0604020202020204" pitchFamily="34" charset="0"/>
              <a:buNone/>
            </a:pPr>
            <a:endParaRPr lang="en-US" sz="1600">
              <a:latin typeface="Roboto" panose="020B0704020202020204" charset="0"/>
              <a:cs typeface="Roboto" panose="020B07040202020202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53975" y="45085"/>
            <a:ext cx="9036685" cy="516890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rgbClr val="0E2557"/>
              </a:gs>
            </a:gsLst>
            <a:lin ang="2700000" scaled="0"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4. Data Analysis using SQL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449580" y="651475"/>
            <a:ext cx="4262628" cy="102188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Steps performed: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Created a database, named </a:t>
            </a:r>
            <a:r>
              <a:rPr lang="en-US" dirty="0" err="1"/>
              <a:t>customer_case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Added constraints for the respective tables 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5125085" y="692785"/>
            <a:ext cx="3848735" cy="42030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745" t="15394" r="44751" b="28161"/>
          <a:stretch/>
        </p:blipFill>
        <p:spPr>
          <a:xfrm>
            <a:off x="5184855" y="896111"/>
            <a:ext cx="3721401" cy="383019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4"/>
          <a:srcRect l="1014" t="23663" r="80661" b="34864"/>
          <a:stretch>
            <a:fillRect/>
          </a:stretch>
        </p:blipFill>
        <p:spPr>
          <a:xfrm>
            <a:off x="726186" y="2456815"/>
            <a:ext cx="1906905" cy="230949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  <p:pic>
        <p:nvPicPr>
          <p:cNvPr id="12" name="Content Placeholder 2"/>
          <p:cNvPicPr>
            <a:picLocks noChangeAspect="1"/>
          </p:cNvPicPr>
          <p:nvPr/>
        </p:nvPicPr>
        <p:blipFill>
          <a:blip r:embed="rId4"/>
          <a:srcRect l="24142" t="15234" r="45134" b="12770"/>
          <a:stretch>
            <a:fillRect/>
          </a:stretch>
        </p:blipFill>
        <p:spPr>
          <a:xfrm>
            <a:off x="2873659" y="2456815"/>
            <a:ext cx="1853565" cy="226949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  <p:sp>
        <p:nvSpPr>
          <p:cNvPr id="14" name="Text Box 13"/>
          <p:cNvSpPr txBox="1"/>
          <p:nvPr/>
        </p:nvSpPr>
        <p:spPr>
          <a:xfrm>
            <a:off x="2839374" y="2012126"/>
            <a:ext cx="1903827" cy="336647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charset="0"/>
              <a:buChar char="ü"/>
            </a:pPr>
            <a:r>
              <a:rPr lang="en-US" i="1"/>
              <a:t>added constraints</a:t>
            </a:r>
          </a:p>
        </p:txBody>
      </p:sp>
      <p:sp>
        <p:nvSpPr>
          <p:cNvPr id="15" name="Text Box 14"/>
          <p:cNvSpPr txBox="1"/>
          <p:nvPr/>
        </p:nvSpPr>
        <p:spPr>
          <a:xfrm>
            <a:off x="666414" y="2008886"/>
            <a:ext cx="2026447" cy="339887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charset="0"/>
              <a:buChar char="ü"/>
            </a:pPr>
            <a:r>
              <a:rPr lang="en-US" i="1"/>
              <a:t>created a database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53975" y="45085"/>
            <a:ext cx="9036685" cy="516890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rgbClr val="0E2557"/>
              </a:gs>
            </a:gsLst>
            <a:lin ang="2700000" scaled="0"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ym typeface="+mn-ea"/>
              </a:rPr>
              <a:t>4. Data Analysis using SQL</a:t>
            </a:r>
            <a:endParaRPr lang="en-US" sz="2400" b="1"/>
          </a:p>
        </p:txBody>
      </p:sp>
      <p:sp>
        <p:nvSpPr>
          <p:cNvPr id="2" name="Text Box 1"/>
          <p:cNvSpPr txBox="1"/>
          <p:nvPr/>
        </p:nvSpPr>
        <p:spPr>
          <a:xfrm>
            <a:off x="145415" y="692785"/>
            <a:ext cx="5045075" cy="80643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Date and time were originally recorded in the same column in the dataset.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Extracted year, month and day for analysis. 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5287645" y="692785"/>
            <a:ext cx="3693160" cy="42030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rcRect l="14924" t="45782" r="65387" b="9187"/>
          <a:stretch>
            <a:fillRect/>
          </a:stretch>
        </p:blipFill>
        <p:spPr>
          <a:xfrm>
            <a:off x="283845" y="1892617"/>
            <a:ext cx="1484630" cy="2437765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sp>
        <p:nvSpPr>
          <p:cNvPr id="16" name="Text Box 15"/>
          <p:cNvSpPr txBox="1"/>
          <p:nvPr/>
        </p:nvSpPr>
        <p:spPr>
          <a:xfrm>
            <a:off x="591503" y="1630034"/>
            <a:ext cx="10598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BEFORE</a:t>
            </a:r>
          </a:p>
        </p:txBody>
      </p:sp>
      <p:sp>
        <p:nvSpPr>
          <p:cNvPr id="17" name="Text Box 16"/>
          <p:cNvSpPr txBox="1"/>
          <p:nvPr/>
        </p:nvSpPr>
        <p:spPr>
          <a:xfrm>
            <a:off x="2796541" y="1590372"/>
            <a:ext cx="10598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AFTER</a:t>
            </a:r>
          </a:p>
        </p:txBody>
      </p:sp>
      <p:pic>
        <p:nvPicPr>
          <p:cNvPr id="18" name="Content Placeholder 17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469890" y="788035"/>
            <a:ext cx="3328035" cy="30956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0525" y="3838575"/>
            <a:ext cx="3328035" cy="983615"/>
          </a:xfrm>
          <a:prstGeom prst="rect">
            <a:avLst/>
          </a:prstGeom>
        </p:spPr>
      </p:pic>
      <p:pic>
        <p:nvPicPr>
          <p:cNvPr id="21" name="Content Placeholder 20"/>
          <p:cNvPicPr>
            <a:picLocks noGrp="1"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1952625" y="1891982"/>
            <a:ext cx="3237865" cy="23844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6C7303C-0494-6F01-4A9B-7123FFC93552}"/>
              </a:ext>
            </a:extLst>
          </p:cNvPr>
          <p:cNvSpPr/>
          <p:nvPr/>
        </p:nvSpPr>
        <p:spPr>
          <a:xfrm>
            <a:off x="739001" y="2392361"/>
            <a:ext cx="970059" cy="165834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53975" y="45085"/>
            <a:ext cx="9036685" cy="516890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rgbClr val="0E2557"/>
              </a:gs>
            </a:gsLst>
            <a:lin ang="2700000" scaled="0"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ym typeface="+mn-ea"/>
              </a:rPr>
              <a:t>4. Data Analysis using SQL</a:t>
            </a:r>
            <a:endParaRPr lang="en-US" sz="2400" b="1"/>
          </a:p>
        </p:txBody>
      </p:sp>
      <p:sp>
        <p:nvSpPr>
          <p:cNvPr id="2" name="Text Box 1"/>
          <p:cNvSpPr txBox="1"/>
          <p:nvPr/>
        </p:nvSpPr>
        <p:spPr>
          <a:xfrm>
            <a:off x="197526" y="705844"/>
            <a:ext cx="5046827" cy="59099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70% of the total subscribers on annual subscription plan.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30% of the total subscribers on monthly subscription plan.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5576048" y="692785"/>
            <a:ext cx="3405392" cy="42030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37412" y="824865"/>
            <a:ext cx="3135443" cy="3890645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ACDD92-7049-B344-8831-7574652168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08" t="33336" r="76298" b="31842"/>
          <a:stretch/>
        </p:blipFill>
        <p:spPr>
          <a:xfrm>
            <a:off x="2091193" y="1716282"/>
            <a:ext cx="2608028" cy="2721374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53975" y="45085"/>
            <a:ext cx="9036685" cy="516890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rgbClr val="0E2557"/>
              </a:gs>
            </a:gsLst>
            <a:lin ang="2700000" scaled="0"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ym typeface="+mn-ea"/>
              </a:rPr>
              <a:t>4. Data Analysis using SQL</a:t>
            </a:r>
            <a:endParaRPr lang="en-US" sz="2400" b="1"/>
          </a:p>
        </p:txBody>
      </p:sp>
      <p:sp>
        <p:nvSpPr>
          <p:cNvPr id="2" name="Text Box 1"/>
          <p:cNvSpPr txBox="1"/>
          <p:nvPr/>
        </p:nvSpPr>
        <p:spPr>
          <a:xfrm>
            <a:off x="197526" y="705844"/>
            <a:ext cx="5160857" cy="134504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More subscribers on yearly subscription plan.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Yearly fee priced = $1200 ($100 per month).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Monthly fee priced = $125 per month.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Monthly fee is higher.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5669280" y="692785"/>
            <a:ext cx="3312159" cy="42030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E7D3FC-9D40-0BFD-823B-12A6BB68C0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01" t="33336" r="51338" b="41466"/>
          <a:stretch/>
        </p:blipFill>
        <p:spPr>
          <a:xfrm>
            <a:off x="646257" y="2194761"/>
            <a:ext cx="4515532" cy="2699384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49E58E-7DC1-806C-7F05-4B45B5B950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19" t="21803" r="32482" b="15912"/>
          <a:stretch/>
        </p:blipFill>
        <p:spPr>
          <a:xfrm>
            <a:off x="5804835" y="868680"/>
            <a:ext cx="2962657" cy="3582035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12728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53975" y="45085"/>
            <a:ext cx="9036685" cy="516890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rgbClr val="0E2557"/>
              </a:gs>
            </a:gsLst>
            <a:lin ang="2700000" scaled="0"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ym typeface="+mn-ea"/>
              </a:rPr>
              <a:t>4. Data Analysis using SQL</a:t>
            </a:r>
            <a:endParaRPr lang="en-US" sz="2400" b="1"/>
          </a:p>
        </p:txBody>
      </p:sp>
      <p:sp>
        <p:nvSpPr>
          <p:cNvPr id="2" name="Text Box 1"/>
          <p:cNvSpPr txBox="1"/>
          <p:nvPr/>
        </p:nvSpPr>
        <p:spPr>
          <a:xfrm>
            <a:off x="475488" y="692785"/>
            <a:ext cx="4698492" cy="102188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Customer age demographics.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Divided into three groups based on their age.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55% of the entire population is aged between 41-60.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5280660" y="692785"/>
            <a:ext cx="3693160" cy="4203065"/>
          </a:xfrm>
          <a:prstGeom prst="rect">
            <a:avLst/>
          </a:prstGeom>
          <a:solidFill>
            <a:srgbClr val="D9D9D9"/>
          </a:solidFill>
          <a:ln w="12700"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369560" y="777240"/>
            <a:ext cx="3511550" cy="2954655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625" y="3745865"/>
            <a:ext cx="3507105" cy="908050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81AD54-845D-34F8-C710-BB1766AA73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789" t="60635" r="49443" b="22182"/>
          <a:stretch/>
        </p:blipFill>
        <p:spPr>
          <a:xfrm>
            <a:off x="1338024" y="2116775"/>
            <a:ext cx="2848013" cy="220890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53975" y="45085"/>
            <a:ext cx="9036685" cy="516890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rgbClr val="0E2557"/>
              </a:gs>
            </a:gsLst>
            <a:lin ang="2700000" scaled="0"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ym typeface="+mn-ea"/>
              </a:rPr>
              <a:t>4. Data Analysis using SQL</a:t>
            </a:r>
            <a:endParaRPr lang="en-US" sz="2400" b="1"/>
          </a:p>
        </p:txBody>
      </p:sp>
      <p:sp>
        <p:nvSpPr>
          <p:cNvPr id="2" name="Text Box 1"/>
          <p:cNvSpPr txBox="1"/>
          <p:nvPr/>
        </p:nvSpPr>
        <p:spPr>
          <a:xfrm>
            <a:off x="1060703" y="692785"/>
            <a:ext cx="4136771" cy="8463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60% of male subscribers.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40% of female subscribers.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323" name="Shape 323"/>
          <p:cNvSpPr txBox="1"/>
          <p:nvPr/>
        </p:nvSpPr>
        <p:spPr>
          <a:xfrm>
            <a:off x="5280660" y="692785"/>
            <a:ext cx="3693160" cy="4203065"/>
          </a:xfrm>
          <a:prstGeom prst="rect">
            <a:avLst/>
          </a:prstGeom>
          <a:solidFill>
            <a:srgbClr val="D9D9D9"/>
          </a:solidFill>
          <a:ln w="12700"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687A31-A518-A3B8-6772-5BC5238947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80" t="60372" r="62941" b="22935"/>
          <a:stretch/>
        </p:blipFill>
        <p:spPr>
          <a:xfrm>
            <a:off x="1382898" y="1900360"/>
            <a:ext cx="2654397" cy="2003730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A8DCDE-D79A-1E59-5596-19891609C2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17" t="40520" r="33478" b="23104"/>
          <a:stretch/>
        </p:blipFill>
        <p:spPr>
          <a:xfrm>
            <a:off x="5448326" y="1539170"/>
            <a:ext cx="3357827" cy="2364919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53975" y="45085"/>
            <a:ext cx="9036685" cy="516890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rgbClr val="0E2557"/>
              </a:gs>
            </a:gsLst>
            <a:lin ang="2700000" scaled="0"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ym typeface="+mn-ea"/>
              </a:rPr>
              <a:t>4. Data Analysis using SQL</a:t>
            </a:r>
            <a:endParaRPr lang="en-US" sz="2400" b="1"/>
          </a:p>
        </p:txBody>
      </p:sp>
      <p:sp>
        <p:nvSpPr>
          <p:cNvPr id="2" name="Text Box 1"/>
          <p:cNvSpPr txBox="1"/>
          <p:nvPr/>
        </p:nvSpPr>
        <p:spPr>
          <a:xfrm>
            <a:off x="309616" y="692785"/>
            <a:ext cx="5172720" cy="73866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line chart below shows case volume for call center from 2018 to 2020.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Upward trend from year 2018 to 2020.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5641848" y="692785"/>
            <a:ext cx="3331972" cy="42030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66829A-3DE5-327F-36B1-6FBD63C067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33" t="42222" r="43146" b="10671"/>
          <a:stretch/>
        </p:blipFill>
        <p:spPr>
          <a:xfrm>
            <a:off x="5888736" y="1057513"/>
            <a:ext cx="2678684" cy="3393202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836D0D-0592-B1D1-F9E6-E8604FAB5C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3" t="29020" r="47773" b="43037"/>
          <a:stretch/>
        </p:blipFill>
        <p:spPr>
          <a:xfrm>
            <a:off x="309615" y="1732302"/>
            <a:ext cx="5172721" cy="2880084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53975" y="45085"/>
            <a:ext cx="9036685" cy="516890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rgbClr val="0E2557"/>
              </a:gs>
            </a:gsLst>
            <a:lin ang="2700000" scaled="0"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ym typeface="+mn-ea"/>
              </a:rPr>
              <a:t>4. Data Analysis using SQL</a:t>
            </a:r>
            <a:endParaRPr lang="en-US" sz="2400" b="1"/>
          </a:p>
        </p:txBody>
      </p:sp>
      <p:sp>
        <p:nvSpPr>
          <p:cNvPr id="2" name="Text Box 1"/>
          <p:cNvSpPr txBox="1"/>
          <p:nvPr/>
        </p:nvSpPr>
        <p:spPr>
          <a:xfrm>
            <a:off x="233045" y="669954"/>
            <a:ext cx="5937167" cy="73866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bar chart below shows monthly case volume for year 2018, 2019 &amp; 2020.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23" name="Shape 323"/>
          <p:cNvSpPr txBox="1"/>
          <p:nvPr/>
        </p:nvSpPr>
        <p:spPr>
          <a:xfrm>
            <a:off x="6432605" y="692786"/>
            <a:ext cx="2658055" cy="42030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01293" y="843915"/>
            <a:ext cx="2309662" cy="38620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5882DC-85B0-A469-0135-D33278CB05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2" t="57506" r="48423" b="15444"/>
          <a:stretch/>
        </p:blipFill>
        <p:spPr>
          <a:xfrm>
            <a:off x="233045" y="1781093"/>
            <a:ext cx="5937167" cy="3114758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130810" y="596900"/>
            <a:ext cx="8867140" cy="4470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lt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53975" y="45085"/>
            <a:ext cx="9036685" cy="516890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rgbClr val="0E2557"/>
              </a:gs>
            </a:gsLst>
            <a:lin ang="2700000" scaled="0"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+mj-lt"/>
                <a:cs typeface="+mj-lt"/>
              </a:rPr>
              <a:t>CONTENTS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2546985" y="816610"/>
            <a:ext cx="5855970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1.  Brief Introduction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About the Business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Data collection &amp; source</a:t>
            </a:r>
          </a:p>
          <a:p>
            <a:pPr marL="457200" lvl="1" indent="0" algn="l">
              <a:buFont typeface="Arial" panose="020B0604020202020204" pitchFamily="34" charset="0"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2.  Data Preparation using Power Query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Data Cleaning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Data Transformation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Data Normalization</a:t>
            </a:r>
          </a:p>
          <a:p>
            <a:pPr marL="342900" lvl="0" indent="-342900" algn="l">
              <a:buFont typeface="Arial" panose="020B0604020202020204" pitchFamily="34" charset="0"/>
              <a:buAutoNum type="arabicPeriod"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3.  Entity Relationship Diagram (ERD)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4.  Data Analysis using Structured Query Language (SQL)</a:t>
            </a: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5.  Summary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>
              <a:latin typeface="Roboto" panose="020B0704020202020204" charset="0"/>
              <a:cs typeface="Roboto" panose="020B0704020202020204" charset="0"/>
            </a:endParaRPr>
          </a:p>
          <a:p>
            <a:pPr marL="0" indent="0" algn="l">
              <a:buFont typeface="Arial" panose="020B0604020202020204" pitchFamily="34" charset="0"/>
              <a:buNone/>
            </a:pPr>
            <a:endParaRPr lang="en-US" sz="1600" dirty="0">
              <a:latin typeface="Roboto" panose="020B0704020202020204" charset="0"/>
              <a:cs typeface="Roboto" panose="020B07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477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53975" y="45085"/>
            <a:ext cx="9036685" cy="516890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rgbClr val="0E2557"/>
              </a:gs>
            </a:gsLst>
            <a:lin ang="2700000" scaled="0"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ym typeface="+mn-ea"/>
              </a:rPr>
              <a:t>4. Data Analysis using SQL</a:t>
            </a:r>
            <a:endParaRPr lang="en-US" sz="2400" b="1"/>
          </a:p>
        </p:txBody>
      </p:sp>
      <p:sp>
        <p:nvSpPr>
          <p:cNvPr id="2" name="Text Box 1"/>
          <p:cNvSpPr txBox="1"/>
          <p:nvPr/>
        </p:nvSpPr>
        <p:spPr>
          <a:xfrm>
            <a:off x="145415" y="692785"/>
            <a:ext cx="8225952" cy="52322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Recap for </a:t>
            </a:r>
            <a:r>
              <a:rPr lang="en-US" b="1" dirty="0"/>
              <a:t>case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overall view of the case volume for Jan 2018 – Dec 2020 is in an upward trend.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5882DC-85B0-A469-0135-D33278CB0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3" t="29020" r="43566" b="13272"/>
          <a:stretch/>
        </p:blipFill>
        <p:spPr>
          <a:xfrm>
            <a:off x="1152939" y="1346815"/>
            <a:ext cx="6679096" cy="3649047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08896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53975" y="45085"/>
            <a:ext cx="9036685" cy="516890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rgbClr val="0E2557"/>
              </a:gs>
            </a:gsLst>
            <a:lin ang="2700000" scaled="0"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ym typeface="+mn-ea"/>
              </a:rPr>
              <a:t>4. Data Analysis using SQL</a:t>
            </a:r>
            <a:endParaRPr lang="en-US" sz="2400" b="1"/>
          </a:p>
        </p:txBody>
      </p:sp>
      <p:sp>
        <p:nvSpPr>
          <p:cNvPr id="2" name="Text Box 1"/>
          <p:cNvSpPr txBox="1"/>
          <p:nvPr/>
        </p:nvSpPr>
        <p:spPr>
          <a:xfrm>
            <a:off x="168275" y="692785"/>
            <a:ext cx="5045075" cy="116955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Case IDs was raised whenever call center is contacted by subscribers to provide service support &amp; opened new account for customers.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Customers could contact call center via email and phone call.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5287645" y="692785"/>
            <a:ext cx="3693160" cy="42030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7" name="Content Placeholder 10"/>
          <p:cNvPicPr>
            <a:picLocks noChangeAspect="1"/>
          </p:cNvPicPr>
          <p:nvPr/>
        </p:nvPicPr>
        <p:blipFill rotWithShape="1">
          <a:blip r:embed="rId3"/>
          <a:srcRect l="9343" t="55823" r="54993" b="26812"/>
          <a:stretch/>
        </p:blipFill>
        <p:spPr>
          <a:xfrm>
            <a:off x="163196" y="1993146"/>
            <a:ext cx="5011420" cy="238191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</p:pic>
      <p:pic>
        <p:nvPicPr>
          <p:cNvPr id="6" name="Content Placeholder 5"/>
          <p:cNvPicPr>
            <a:picLocks noChangeAspect="1"/>
          </p:cNvPicPr>
          <p:nvPr/>
        </p:nvPicPr>
        <p:blipFill>
          <a:blip r:embed="rId4"/>
          <a:srcRect l="1560"/>
          <a:stretch>
            <a:fillRect/>
          </a:stretch>
        </p:blipFill>
        <p:spPr>
          <a:xfrm>
            <a:off x="5400675" y="752475"/>
            <a:ext cx="3467735" cy="3043555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5"/>
          <a:srcRect t="30181"/>
          <a:stretch>
            <a:fillRect/>
          </a:stretch>
        </p:blipFill>
        <p:spPr>
          <a:xfrm>
            <a:off x="5464810" y="3796030"/>
            <a:ext cx="3402965" cy="10382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53975" y="45085"/>
            <a:ext cx="9036685" cy="516890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rgbClr val="0E2557"/>
              </a:gs>
            </a:gsLst>
            <a:lin ang="2700000" scaled="0"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ym typeface="+mn-ea"/>
              </a:rPr>
              <a:t>4. Data Analysis using SQL</a:t>
            </a:r>
            <a:endParaRPr lang="en-US" sz="2400" b="1"/>
          </a:p>
        </p:txBody>
      </p:sp>
      <p:sp>
        <p:nvSpPr>
          <p:cNvPr id="2" name="Text Box 1"/>
          <p:cNvSpPr txBox="1"/>
          <p:nvPr/>
        </p:nvSpPr>
        <p:spPr>
          <a:xfrm>
            <a:off x="142239" y="717219"/>
            <a:ext cx="5065395" cy="73866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Call center received request for service support: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Via phone call,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Via email request.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5308600" y="717219"/>
            <a:ext cx="3693160" cy="423832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120" y="842010"/>
            <a:ext cx="3495675" cy="40246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5984E7-405B-F8D4-3C3A-D265E3DBB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344" y="1901952"/>
            <a:ext cx="4860290" cy="2258568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53975" y="45085"/>
            <a:ext cx="9036685" cy="516890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rgbClr val="0E2557"/>
              </a:gs>
            </a:gsLst>
            <a:lin ang="2700000" scaled="0"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ym typeface="+mn-ea"/>
              </a:rPr>
              <a:t>4. Data Analysis using SQL</a:t>
            </a:r>
            <a:endParaRPr lang="en-US" sz="2400" b="1"/>
          </a:p>
        </p:txBody>
      </p:sp>
      <p:sp>
        <p:nvSpPr>
          <p:cNvPr id="2" name="Text Box 1"/>
          <p:cNvSpPr txBox="1"/>
          <p:nvPr/>
        </p:nvSpPr>
        <p:spPr>
          <a:xfrm>
            <a:off x="175895" y="678180"/>
            <a:ext cx="4880610" cy="52322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dirty="0"/>
              <a:t>Creation of new account 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323" name="Shape 323"/>
          <p:cNvSpPr txBox="1"/>
          <p:nvPr/>
        </p:nvSpPr>
        <p:spPr>
          <a:xfrm>
            <a:off x="5255260" y="678180"/>
            <a:ext cx="3693160" cy="42030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300" y="738505"/>
            <a:ext cx="3466465" cy="4083050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37EC40-1552-3225-C51F-CC16D294F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90" y="1628774"/>
            <a:ext cx="4603115" cy="2367153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53975" y="45085"/>
            <a:ext cx="9036685" cy="516890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rgbClr val="0E2557"/>
              </a:gs>
            </a:gsLst>
            <a:lin ang="2700000" scaled="0"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ym typeface="+mn-ea"/>
              </a:rPr>
              <a:t>4. Data Analysis using SQL</a:t>
            </a:r>
            <a:endParaRPr lang="en-US" sz="2400" b="1"/>
          </a:p>
        </p:txBody>
      </p:sp>
      <p:sp>
        <p:nvSpPr>
          <p:cNvPr id="2" name="Text Box 1"/>
          <p:cNvSpPr txBox="1"/>
          <p:nvPr/>
        </p:nvSpPr>
        <p:spPr>
          <a:xfrm>
            <a:off x="175895" y="751840"/>
            <a:ext cx="5045075" cy="138499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1690 subscribers signed up and cancelled their accounts in the same month.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258 cases, 548 cases, 884 cases in 2018, 2019 &amp; 2020 respectively.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Insufficient data to dive deeper, so conclusion cannot be drawn. 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5280660" y="692785"/>
            <a:ext cx="3693160" cy="420306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D9DE1F-4045-54E6-401E-5CA0B82BEF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00" t="16178" r="27300" b="23200"/>
          <a:stretch/>
        </p:blipFill>
        <p:spPr>
          <a:xfrm>
            <a:off x="5385816" y="814450"/>
            <a:ext cx="3465576" cy="39312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836A72-10E5-0CE2-33AD-35C364F8F6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00" t="46934" r="52100" b="10399"/>
          <a:stretch/>
        </p:blipFill>
        <p:spPr>
          <a:xfrm>
            <a:off x="376107" y="3273551"/>
            <a:ext cx="1690754" cy="1472184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FF2FAD-646B-0D76-0EC4-35FEAE6F31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300" t="48711" r="52300" b="10222"/>
          <a:stretch/>
        </p:blipFill>
        <p:spPr>
          <a:xfrm>
            <a:off x="2752502" y="3288411"/>
            <a:ext cx="1842516" cy="1457324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85D92D-5D26-D57A-5714-27FAF5EE79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800" t="51733" r="48300" b="19645"/>
          <a:stretch/>
        </p:blipFill>
        <p:spPr>
          <a:xfrm>
            <a:off x="6805617" y="2848514"/>
            <a:ext cx="1657409" cy="1225612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1D59A68-CCB8-BB92-08F7-B00B976F602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800" t="66022" r="66303" b="19645"/>
          <a:stretch/>
        </p:blipFill>
        <p:spPr>
          <a:xfrm>
            <a:off x="1938594" y="2272773"/>
            <a:ext cx="1273173" cy="909416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53975" y="45085"/>
            <a:ext cx="9036685" cy="516890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rgbClr val="0E2557"/>
              </a:gs>
            </a:gsLst>
            <a:lin ang="2700000" scaled="0"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ym typeface="+mn-ea"/>
              </a:rPr>
              <a:t>4. Data Analysis using SQL</a:t>
            </a:r>
            <a:endParaRPr lang="en-US" sz="2400" b="1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CEC3FDD-2F03-BB40-2F36-715B71272C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629147"/>
              </p:ext>
            </p:extLst>
          </p:nvPr>
        </p:nvGraphicFramePr>
        <p:xfrm>
          <a:off x="393192" y="704088"/>
          <a:ext cx="8421623" cy="3420374"/>
        </p:xfrm>
        <a:graphic>
          <a:graphicData uri="http://schemas.openxmlformats.org/drawingml/2006/table">
            <a:tbl>
              <a:tblPr firstRow="1" bandRow="1"/>
              <a:tblGrid>
                <a:gridCol w="488071">
                  <a:extLst>
                    <a:ext uri="{9D8B030D-6E8A-4147-A177-3AD203B41FA5}">
                      <a16:colId xmlns:a16="http://schemas.microsoft.com/office/drawing/2014/main" val="1140329592"/>
                    </a:ext>
                  </a:extLst>
                </a:gridCol>
                <a:gridCol w="2631757">
                  <a:extLst>
                    <a:ext uri="{9D8B030D-6E8A-4147-A177-3AD203B41FA5}">
                      <a16:colId xmlns:a16="http://schemas.microsoft.com/office/drawing/2014/main" val="96980728"/>
                    </a:ext>
                  </a:extLst>
                </a:gridCol>
                <a:gridCol w="5301795">
                  <a:extLst>
                    <a:ext uri="{9D8B030D-6E8A-4147-A177-3AD203B41FA5}">
                      <a16:colId xmlns:a16="http://schemas.microsoft.com/office/drawing/2014/main" val="2617984709"/>
                    </a:ext>
                  </a:extLst>
                </a:gridCol>
              </a:tblGrid>
              <a:tr h="553641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100" b="1" dirty="0"/>
                        <a:t>s/n</a:t>
                      </a:r>
                      <a:endParaRPr lang="en-SG" sz="1100" b="1" dirty="0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100" b="1" dirty="0"/>
                        <a:t>Findings</a:t>
                      </a:r>
                      <a:endParaRPr lang="en-SG" sz="1100" b="1" dirty="0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100" b="1" dirty="0"/>
                        <a:t>Recommendations</a:t>
                      </a:r>
                      <a:endParaRPr lang="en-SG" sz="1100" b="1" dirty="0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33413"/>
                  </a:ext>
                </a:extLst>
              </a:tr>
              <a:tr h="772239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200" dirty="0"/>
                        <a:t>1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200" dirty="0"/>
                        <a:t>Call center support teams provided daytime customer support for customers.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200" dirty="0"/>
                        <a:t>Build AI chatbot to provide instant customer support 24/7.  Customers could get faster responses and improve customer service response time.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123859"/>
                  </a:ext>
                </a:extLst>
              </a:tr>
              <a:tr h="923544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200" dirty="0"/>
                        <a:t>2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200" dirty="0"/>
                        <a:t>Customer would contact call center via phone for account creation.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200" dirty="0"/>
                        <a:t>Automate sign up process.</a:t>
                      </a: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200" dirty="0"/>
                        <a:t>Customers can sign up any time when they are browsing the company website or social media platforms.  This will create better customer experience and enhance sign up rates.</a:t>
                      </a:r>
                      <a:endParaRPr lang="en-SG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139715"/>
                  </a:ext>
                </a:extLst>
              </a:tr>
              <a:tr h="117095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200" dirty="0"/>
                        <a:t>3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200" dirty="0"/>
                        <a:t>Instances of subscribers signed up and cancelled their subscription plans in the same month.</a:t>
                      </a:r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200" dirty="0"/>
                        <a:t>Insufficient data to investigate the root cause.</a:t>
                      </a: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SG" sz="1200" dirty="0"/>
                        <a:t>Relevant data to be provided so that the Analyst could dive deeper into the matters and provide meaningful conclusion.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72803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130810" y="596900"/>
            <a:ext cx="8867140" cy="4470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53975" y="45085"/>
            <a:ext cx="9036685" cy="516890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rgbClr val="0E2557"/>
              </a:gs>
            </a:gsLst>
            <a:lin ang="2700000" scaled="0"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CONTENTS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2572385" y="816610"/>
            <a:ext cx="5855970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1.  Brief Introduction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About the Business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Data collection &amp; sources</a:t>
            </a:r>
          </a:p>
          <a:p>
            <a:pPr marL="457200" lvl="1" indent="0" algn="l">
              <a:buFont typeface="Arial" panose="020B0604020202020204" pitchFamily="34" charset="0"/>
              <a:buNone/>
            </a:pP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sz="1600" b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 Data Preparation using Power Query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Cleaning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Transformation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Normalization</a:t>
            </a:r>
          </a:p>
          <a:p>
            <a:pPr marL="342900" lvl="0" indent="-342900" algn="l">
              <a:buFont typeface="Arial" panose="020B0604020202020204" pitchFamily="34" charset="0"/>
              <a:buAutoNum type="arabicPeriod"/>
            </a:pPr>
            <a:endParaRPr lang="en-US" sz="1600" b="1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sz="1600" b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 Entity Relationship Diagram (ERD)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1600" b="1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sz="1600" b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 Data Analysis using Structured Query Language (SQL)</a:t>
            </a: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endParaRPr lang="en-US" sz="1600" b="1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sz="1600" b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 Summary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>
              <a:latin typeface="Roboto" panose="020B0704020202020204" charset="0"/>
              <a:cs typeface="Roboto" panose="020B0704020202020204" charset="0"/>
            </a:endParaRPr>
          </a:p>
          <a:p>
            <a:pPr marL="0" indent="0" algn="l">
              <a:buFont typeface="Arial" panose="020B0604020202020204" pitchFamily="34" charset="0"/>
              <a:buNone/>
            </a:pPr>
            <a:endParaRPr lang="en-US" sz="1600">
              <a:latin typeface="Roboto" panose="020B0704020202020204" charset="0"/>
              <a:cs typeface="Roboto" panose="020B07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130810" y="596900"/>
            <a:ext cx="8867140" cy="4470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53975" y="45085"/>
            <a:ext cx="9036685" cy="516890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rgbClr val="0E2557"/>
              </a:gs>
            </a:gsLst>
            <a:lin ang="2700000" scaled="0"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ym typeface="+mn-ea"/>
              </a:rPr>
              <a:t>1. Brief Introduction</a:t>
            </a:r>
            <a:endParaRPr lang="en-US" sz="2400" b="1"/>
          </a:p>
        </p:txBody>
      </p:sp>
      <p:sp>
        <p:nvSpPr>
          <p:cNvPr id="2" name="Text Box 1"/>
          <p:cNvSpPr txBox="1"/>
          <p:nvPr/>
        </p:nvSpPr>
        <p:spPr>
          <a:xfrm>
            <a:off x="468630" y="2937696"/>
            <a:ext cx="8254365" cy="1938992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200" b="1" dirty="0"/>
              <a:t>Historical dataset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200" dirty="0">
                <a:sym typeface="+mn-ea"/>
              </a:rPr>
              <a:t>3 years data extracted call center system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200" dirty="0">
                <a:sym typeface="+mn-ea"/>
              </a:rPr>
              <a:t>For Jan 2018 - Dec 2020</a:t>
            </a:r>
            <a:endParaRPr lang="en-US" sz="12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1200" dirty="0">
                <a:sym typeface="+mn-ea"/>
              </a:rPr>
              <a:t>Total no. of rows = 177,149 case IDs</a:t>
            </a:r>
            <a:endParaRPr lang="en-US" sz="12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1200" dirty="0">
                <a:sym typeface="+mn-ea"/>
              </a:rPr>
              <a:t>Total no. of columns = 16</a:t>
            </a:r>
            <a:endParaRPr lang="en-US" sz="12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1200" dirty="0">
                <a:sym typeface="+mn-ea"/>
              </a:rPr>
              <a:t>Total no. of tables = 2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3" name="Text Box 2"/>
          <p:cNvSpPr txBox="1"/>
          <p:nvPr/>
        </p:nvSpPr>
        <p:spPr>
          <a:xfrm>
            <a:off x="468630" y="749935"/>
            <a:ext cx="8255000" cy="199715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200" b="1" dirty="0"/>
              <a:t>About the Business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200" b="1" dirty="0"/>
              <a:t>FIN Expert Pte Ltd offers subscription-based </a:t>
            </a:r>
            <a:r>
              <a:rPr lang="en-US" sz="1200" dirty="0"/>
              <a:t>digital product &amp; services for financial advisory that includes </a:t>
            </a:r>
            <a:r>
              <a:rPr lang="en-US" sz="1200" b="1" i="1" dirty="0"/>
              <a:t>newsletters, webinars, and investment recommendations</a:t>
            </a:r>
            <a:r>
              <a:rPr lang="en-US" sz="1200" dirty="0"/>
              <a:t> to its customers.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2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1200" dirty="0"/>
              <a:t>The objective of this analysis is to </a:t>
            </a:r>
            <a:r>
              <a:rPr lang="en-US" sz="1200" b="1" dirty="0"/>
              <a:t>analyze case volume for the Call Center</a:t>
            </a:r>
            <a:r>
              <a:rPr lang="en-US" sz="1200" dirty="0"/>
              <a:t>, identify trends &amp; patterns to obtain valuable business insights to improve its call center operations.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200" dirty="0"/>
          </a:p>
        </p:txBody>
      </p:sp>
      <p:sp>
        <p:nvSpPr>
          <p:cNvPr id="7" name="Text Box 6"/>
          <p:cNvSpPr txBox="1"/>
          <p:nvPr/>
        </p:nvSpPr>
        <p:spPr>
          <a:xfrm>
            <a:off x="3409950" y="4610100"/>
            <a:ext cx="5422900" cy="24511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i="1" dirty="0"/>
              <a:t> https://www.kaggle.com/datasets/gsagar12/dspp1?select=customer_product.csv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130810" y="596900"/>
            <a:ext cx="8867140" cy="4470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53975" y="45085"/>
            <a:ext cx="9036685" cy="516890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rgbClr val="0E2557"/>
              </a:gs>
            </a:gsLst>
            <a:lin ang="2700000" scaled="0"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CONTENTS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2521585" y="816610"/>
            <a:ext cx="5855970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sz="1600" b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 Brief Introduction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the Business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collection &amp; sources</a:t>
            </a:r>
          </a:p>
          <a:p>
            <a:pPr marL="457200" lvl="1" indent="0" algn="l">
              <a:buFont typeface="Arial" panose="020B0604020202020204" pitchFamily="34" charset="0"/>
              <a:buNone/>
            </a:pP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2.  Data Preparation using Power Query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Data Cleaning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Data Transformation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Data Normalization</a:t>
            </a:r>
          </a:p>
          <a:p>
            <a:pPr marL="342900" lvl="0" indent="-342900" algn="l">
              <a:buFont typeface="Arial" panose="020B0604020202020204" pitchFamily="34" charset="0"/>
              <a:buAutoNum type="arabicPeriod"/>
            </a:pP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sz="1600" b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 Entity Relationship Diagram (ERD)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1600" b="1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sz="1600" b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 Data Analysis using Structured Query Language (SQL)</a:t>
            </a: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endParaRPr lang="en-US" sz="1600" b="1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sz="1600" b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 Summary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>
              <a:latin typeface="Roboto" panose="020B0704020202020204" charset="0"/>
              <a:cs typeface="Roboto" panose="020B0704020202020204" charset="0"/>
            </a:endParaRPr>
          </a:p>
          <a:p>
            <a:pPr marL="0" indent="0" algn="l">
              <a:buFont typeface="Arial" panose="020B0604020202020204" pitchFamily="34" charset="0"/>
              <a:buNone/>
            </a:pPr>
            <a:endParaRPr lang="en-US" sz="1600">
              <a:latin typeface="Roboto" panose="020B0704020202020204" charset="0"/>
              <a:cs typeface="Roboto" panose="020B07040202020202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53975" y="45085"/>
            <a:ext cx="9036685" cy="516890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rgbClr val="0E2557"/>
              </a:gs>
            </a:gsLst>
            <a:lin ang="2700000" scaled="0"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ym typeface="+mn-ea"/>
              </a:rPr>
              <a:t>2. Data Preparation using Power Query</a:t>
            </a:r>
            <a:endParaRPr lang="en-US" sz="2400" b="1"/>
          </a:p>
        </p:txBody>
      </p:sp>
      <p:sp>
        <p:nvSpPr>
          <p:cNvPr id="2" name="Text Box 1"/>
          <p:cNvSpPr txBox="1"/>
          <p:nvPr/>
        </p:nvSpPr>
        <p:spPr>
          <a:xfrm>
            <a:off x="1515154" y="632994"/>
            <a:ext cx="4857293" cy="116615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lvl="4">
              <a:lnSpc>
                <a:spcPct val="150000"/>
              </a:lnSpc>
            </a:pPr>
            <a:r>
              <a:rPr lang="en-US" sz="1200" dirty="0"/>
              <a:t>Steps performed:</a:t>
            </a:r>
          </a:p>
          <a:p>
            <a:pPr marL="2857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Removed unwanted columns</a:t>
            </a:r>
          </a:p>
          <a:p>
            <a:pPr marL="2857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Check duplicate rows</a:t>
            </a:r>
          </a:p>
          <a:p>
            <a:pPr marL="285750" lvl="4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Ensure datatype in correct format 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328295" y="2016190"/>
            <a:ext cx="8601075" cy="304780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 cmpd="sng">
            <a:solidFill>
              <a:schemeClr val="bg1">
                <a:lumMod val="50000"/>
              </a:schemeClr>
            </a:solidFill>
            <a:prstDash val="solid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 t="7617" b="7617"/>
          <a:stretch>
            <a:fillRect/>
          </a:stretch>
        </p:blipFill>
        <p:spPr>
          <a:xfrm>
            <a:off x="395581" y="2295413"/>
            <a:ext cx="4497201" cy="271045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2129180" y="2033003"/>
            <a:ext cx="948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BEFORE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6707430" y="2061557"/>
            <a:ext cx="835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AFTER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4"/>
          <a:srcRect b="4985"/>
          <a:stretch>
            <a:fillRect/>
          </a:stretch>
        </p:blipFill>
        <p:spPr>
          <a:xfrm>
            <a:off x="5001816" y="2323967"/>
            <a:ext cx="3872826" cy="268251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88B6630-3AE3-9935-86AF-C83BD8C5DD5F}"/>
              </a:ext>
            </a:extLst>
          </p:cNvPr>
          <p:cNvSpPr/>
          <p:nvPr/>
        </p:nvSpPr>
        <p:spPr>
          <a:xfrm>
            <a:off x="1148315" y="2814084"/>
            <a:ext cx="595424" cy="213507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53975" y="45085"/>
            <a:ext cx="9036685" cy="516890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rgbClr val="0E2557"/>
              </a:gs>
            </a:gsLst>
            <a:lin ang="2700000" scaled="0"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ym typeface="+mn-ea"/>
              </a:rPr>
              <a:t>2. Data Preparation using Power Query</a:t>
            </a:r>
            <a:endParaRPr lang="en-US" sz="2400" b="1"/>
          </a:p>
        </p:txBody>
      </p:sp>
      <p:sp>
        <p:nvSpPr>
          <p:cNvPr id="2" name="Text Box 1"/>
          <p:cNvSpPr txBox="1"/>
          <p:nvPr/>
        </p:nvSpPr>
        <p:spPr>
          <a:xfrm>
            <a:off x="299941" y="642373"/>
            <a:ext cx="8161738" cy="3755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Rows with blank &amp; NA values are replaced with NULL.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255270" y="1415333"/>
            <a:ext cx="8709660" cy="368308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b="7224"/>
          <a:stretch/>
        </p:blipFill>
        <p:spPr>
          <a:xfrm>
            <a:off x="348560" y="1718170"/>
            <a:ext cx="4223440" cy="3298330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sp>
        <p:nvSpPr>
          <p:cNvPr id="7" name="Text Box 6"/>
          <p:cNvSpPr txBox="1"/>
          <p:nvPr/>
        </p:nvSpPr>
        <p:spPr>
          <a:xfrm>
            <a:off x="1969383" y="1447418"/>
            <a:ext cx="1007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BEFORE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6461622" y="1483000"/>
            <a:ext cx="789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AFTER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b="7296"/>
          <a:stretch/>
        </p:blipFill>
        <p:spPr>
          <a:xfrm>
            <a:off x="4802588" y="1751022"/>
            <a:ext cx="4070143" cy="3092368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1A97543-6CFB-7AD3-3506-E0711146D42B}"/>
              </a:ext>
            </a:extLst>
          </p:cNvPr>
          <p:cNvSpPr/>
          <p:nvPr/>
        </p:nvSpPr>
        <p:spPr>
          <a:xfrm>
            <a:off x="1965255" y="2719912"/>
            <a:ext cx="435045" cy="213507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C32888-F7A4-62BB-521F-986D6A7312DE}"/>
              </a:ext>
            </a:extLst>
          </p:cNvPr>
          <p:cNvSpPr/>
          <p:nvPr/>
        </p:nvSpPr>
        <p:spPr>
          <a:xfrm>
            <a:off x="5796515" y="3114350"/>
            <a:ext cx="1413980" cy="114650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s 3"/>
          <p:cNvSpPr/>
          <p:nvPr/>
        </p:nvSpPr>
        <p:spPr>
          <a:xfrm>
            <a:off x="53975" y="45085"/>
            <a:ext cx="9036685" cy="516890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rgbClr val="0E2557"/>
              </a:gs>
            </a:gsLst>
            <a:lin ang="2700000" scaled="0"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ym typeface="+mn-ea"/>
              </a:rPr>
              <a:t>2. Data Preparation using Power Query</a:t>
            </a:r>
            <a:endParaRPr lang="en-US" sz="2400" b="1"/>
          </a:p>
        </p:txBody>
      </p:sp>
      <p:sp>
        <p:nvSpPr>
          <p:cNvPr id="2" name="Text Box 1"/>
          <p:cNvSpPr txBox="1"/>
          <p:nvPr/>
        </p:nvSpPr>
        <p:spPr>
          <a:xfrm>
            <a:off x="322580" y="681990"/>
            <a:ext cx="6590030" cy="95313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dirty="0"/>
              <a:t>Performed data Normalization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Table name </a:t>
            </a:r>
            <a:r>
              <a:rPr lang="en-US" dirty="0" err="1"/>
              <a:t>product_info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After normalization, 2 normalized tables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23" name="Shape 323"/>
          <p:cNvSpPr txBox="1"/>
          <p:nvPr/>
        </p:nvSpPr>
        <p:spPr>
          <a:xfrm>
            <a:off x="381635" y="1788160"/>
            <a:ext cx="8592185" cy="323405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Courier New" panose="02070309020205020404"/>
              <a:ea typeface="Courier New" panose="02070309020205020404"/>
              <a:cs typeface="Courier New" panose="02070309020205020404"/>
              <a:sym typeface="Courier New" panose="02070309020205020404"/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b="5209"/>
          <a:stretch>
            <a:fillRect/>
          </a:stretch>
        </p:blipFill>
        <p:spPr>
          <a:xfrm>
            <a:off x="447024" y="2095442"/>
            <a:ext cx="4273831" cy="283145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rcRect b="6427"/>
          <a:stretch>
            <a:fillRect/>
          </a:stretch>
        </p:blipFill>
        <p:spPr>
          <a:xfrm>
            <a:off x="4887669" y="2110094"/>
            <a:ext cx="3979884" cy="2816799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1701772" y="1787665"/>
            <a:ext cx="1039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BEFORE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5945491" y="1825208"/>
            <a:ext cx="882266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AFTER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/>
          <p:cNvSpPr/>
          <p:nvPr/>
        </p:nvSpPr>
        <p:spPr>
          <a:xfrm>
            <a:off x="130810" y="596900"/>
            <a:ext cx="8867140" cy="4470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45720" y="53340"/>
            <a:ext cx="9036685" cy="516890"/>
          </a:xfrm>
          <a:prstGeom prst="rect">
            <a:avLst/>
          </a:prstGeom>
          <a:gradFill>
            <a:gsLst>
              <a:gs pos="0">
                <a:schemeClr val="accent5">
                  <a:lumMod val="50000"/>
                </a:schemeClr>
              </a:gs>
              <a:gs pos="100000">
                <a:srgbClr val="0E2557"/>
              </a:gs>
            </a:gsLst>
            <a:lin ang="2700000" scaled="0"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CONTENTS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2585085" y="816610"/>
            <a:ext cx="5855970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sz="1600" b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 Brief Introduction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the Business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collection &amp; sources</a:t>
            </a:r>
          </a:p>
          <a:p>
            <a:pPr marL="457200" lvl="1" indent="0" algn="l">
              <a:buFont typeface="Arial" panose="020B0604020202020204" pitchFamily="34" charset="0"/>
              <a:buNone/>
            </a:pPr>
            <a:endParaRPr lang="en-US" sz="160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sz="1600" b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 Data Preparation using Power Query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Cleaning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Transformation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Normalization</a:t>
            </a:r>
          </a:p>
          <a:p>
            <a:pPr marL="342900" lvl="0" indent="-342900" algn="l">
              <a:buFont typeface="Arial" panose="020B0604020202020204" pitchFamily="34" charset="0"/>
              <a:buAutoNum type="arabicPeriod"/>
            </a:pP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3.  Entity Relationship Diagram (ERD)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sz="1600" b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 Data Analysis using Structured Query Language (SQL)</a:t>
            </a: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endParaRPr lang="en-US" sz="1600" b="1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sz="1600" b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 Summary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>
              <a:latin typeface="Roboto" panose="020B0704020202020204" charset="0"/>
              <a:cs typeface="Roboto" panose="020B0704020202020204" charset="0"/>
            </a:endParaRPr>
          </a:p>
          <a:p>
            <a:pPr marL="0" indent="0" algn="l">
              <a:buFont typeface="Arial" panose="020B0604020202020204" pitchFamily="34" charset="0"/>
              <a:buNone/>
            </a:pPr>
            <a:endParaRPr lang="en-US" sz="1600">
              <a:latin typeface="Roboto" panose="020B0704020202020204" charset="0"/>
              <a:cs typeface="Roboto" panose="020B070402020202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</TotalTime>
  <Words>1907</Words>
  <Application>Microsoft Office PowerPoint</Application>
  <PresentationFormat>On-screen Show (16:9)</PresentationFormat>
  <Paragraphs>256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Perpetua</vt:lpstr>
      <vt:lpstr>Courier New</vt:lpstr>
      <vt:lpstr>Roboto</vt:lpstr>
      <vt:lpstr>Arial</vt:lpstr>
      <vt:lpstr>Wingdings</vt:lpstr>
      <vt:lpstr>Default Design</vt:lpstr>
      <vt:lpstr>1_Default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dc:creator>User</dc:creator>
  <cp:lastModifiedBy>HWEI KOON PUAH</cp:lastModifiedBy>
  <cp:revision>86</cp:revision>
  <dcterms:created xsi:type="dcterms:W3CDTF">2022-12-22T07:54:00Z</dcterms:created>
  <dcterms:modified xsi:type="dcterms:W3CDTF">2022-12-29T19:50:58Z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58119E018B374B65AD9B93BA68B113F9</vt:lpwstr>
  </property>
  <property fmtid="{D5CDD505-2E9C-101B-9397-08002B2CF9AE}" pid="3" name="KSOProductBuildVer">
    <vt:lpwstr>1033-11.2.0.11440</vt:lpwstr>
  </property>
</Properties>
</file>